
<file path=[Content_Types].xml><?xml version="1.0" encoding="utf-8"?>
<Types xmlns="http://schemas.openxmlformats.org/package/2006/content-types"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00" r:id="rId2"/>
  </p:sldIdLst>
  <p:sldSz cx="7561263" cy="10693400"/>
  <p:notesSz cx="6858000" cy="9144000"/>
  <p:defaultTextStyle>
    <a:defPPr>
      <a:defRPr lang="en-US"/>
    </a:defPPr>
    <a:lvl1pPr marL="0" algn="l" defTabSz="99541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10" algn="l" defTabSz="99541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419" algn="l" defTabSz="99541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127" algn="l" defTabSz="99541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0836" algn="l" defTabSz="99541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546" algn="l" defTabSz="99541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256" algn="l" defTabSz="99541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3964" algn="l" defTabSz="99541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1672" algn="l" defTabSz="99541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174">
          <p15:clr>
            <a:srgbClr val="A4A3A4"/>
          </p15:clr>
        </p15:guide>
        <p15:guide id="2" orient="horz" pos="399">
          <p15:clr>
            <a:srgbClr val="A4A3A4"/>
          </p15:clr>
        </p15:guide>
        <p15:guide id="3" pos="195">
          <p15:clr>
            <a:srgbClr val="A4A3A4"/>
          </p15:clr>
        </p15:guide>
        <p15:guide id="4" pos="45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AD"/>
    <a:srgbClr val="A6A6A6"/>
    <a:srgbClr val="565656"/>
    <a:srgbClr val="92C1E9"/>
    <a:srgbClr val="666666"/>
    <a:srgbClr val="DFE0FD"/>
    <a:srgbClr val="E2DEFE"/>
    <a:srgbClr val="D0CAFE"/>
    <a:srgbClr val="C9D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1" autoAdjust="0"/>
    <p:restoredTop sz="89068" autoAdjust="0"/>
  </p:normalViewPr>
  <p:slideViewPr>
    <p:cSldViewPr snapToObjects="1">
      <p:cViewPr>
        <p:scale>
          <a:sx n="90" d="100"/>
          <a:sy n="90" d="100"/>
        </p:scale>
        <p:origin x="-744" y="360"/>
      </p:cViewPr>
      <p:guideLst>
        <p:guide orient="horz" pos="6174"/>
        <p:guide orient="horz" pos="399"/>
        <p:guide pos="195"/>
        <p:guide pos="45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368685763" cy="3686857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32681-03F2-4164-97A8-1DA92922B646}" type="datetimeFigureOut">
              <a:rPr lang="en-GB" smtClean="0"/>
              <a:pPr/>
              <a:t>22/08/2016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05DB8-9C57-411A-AD83-F2CAD7C6B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66732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A94B0-E08D-4CB1-9160-A8F851B67343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89FB7-4A7A-46D1-85EB-BA9CE9CC7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1518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4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710" algn="l" defTabSz="9954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419" algn="l" defTabSz="9954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127" algn="l" defTabSz="9954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0836" algn="l" defTabSz="9954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8546" algn="l" defTabSz="9954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6256" algn="l" defTabSz="9954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3964" algn="l" defTabSz="9954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1672" algn="l" defTabSz="9954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95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Stationery - Image </a:t>
            </a:r>
            <a:r>
              <a:rPr lang="en-US" sz="13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ID:</a:t>
            </a:r>
            <a:r>
              <a:rPr lang="en-US" sz="13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288059228</a:t>
            </a:r>
            <a:endParaRPr lang="en-US" sz="13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95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Enter</a:t>
            </a:r>
            <a:r>
              <a:rPr lang="en-US" sz="13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win - </a:t>
            </a:r>
            <a:r>
              <a:rPr lang="en-US" sz="13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 ID:147643232</a:t>
            </a:r>
          </a:p>
          <a:p>
            <a:pPr marL="0" marR="0" indent="0" algn="l" defTabSz="995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Balloons</a:t>
            </a:r>
            <a:r>
              <a:rPr lang="en-US" sz="13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Banner - </a:t>
            </a:r>
            <a:r>
              <a:rPr lang="en-US" sz="1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 ID:91881245</a:t>
            </a:r>
          </a:p>
          <a:p>
            <a:endParaRPr lang="en-US" sz="13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9FB7-4A7A-46D1-85EB-BA9CE9CC781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3229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5334073" y="173038"/>
            <a:ext cx="1900800" cy="1011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Insert TÜV SÜD logo with horizontal corporate area fit to width of 5.28cm</a:t>
            </a:r>
            <a:endParaRPr lang="en-GB" dirty="0" smtClean="0"/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320350"/>
            <a:ext cx="7561263" cy="216000"/>
          </a:xfrm>
          <a:prstGeom prst="rect">
            <a:avLst/>
          </a:prstGeom>
          <a:solidFill>
            <a:srgbClr val="0046AD"/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09562" y="1320350"/>
            <a:ext cx="3463200" cy="21555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flexible text</a:t>
            </a:r>
            <a:endParaRPr lang="en-GB" dirty="0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3786913" y="1320350"/>
            <a:ext cx="3463200" cy="21555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flexible text</a:t>
            </a:r>
            <a:endParaRPr lang="en-GB" dirty="0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535113"/>
            <a:ext cx="7560000" cy="187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Insert header image fit to 21cm width by 5.22cm height</a:t>
            </a:r>
            <a:endParaRPr lang="en-GB" dirty="0"/>
          </a:p>
        </p:txBody>
      </p:sp>
      <p:pic>
        <p:nvPicPr>
          <p:cNvPr id="35" name="Trademark logo" descr="TUV_registered_white.png"/>
          <p:cNvPicPr/>
          <p:nvPr userDrawn="1"/>
        </p:nvPicPr>
        <p:blipFill>
          <a:blip r:embed="rId2" cstate="print"/>
          <a:srcRect r="49096"/>
          <a:stretch>
            <a:fillRect/>
          </a:stretch>
        </p:blipFill>
        <p:spPr>
          <a:xfrm>
            <a:off x="6586384" y="10321096"/>
            <a:ext cx="464400" cy="23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309563" y="10157000"/>
            <a:ext cx="6940800" cy="536400"/>
          </a:xfrm>
          <a:prstGeom prst="rect">
            <a:avLst/>
          </a:prstGeom>
          <a:solidFill>
            <a:srgbClr val="0046AD"/>
          </a:solidFill>
          <a:ln w="9525">
            <a:noFill/>
            <a:miter lim="800000"/>
            <a:headEnd/>
            <a:tailEnd/>
          </a:ln>
        </p:spPr>
        <p:txBody>
          <a:bodyPr vert="horz" wrap="square" lIns="235137" tIns="117569" rIns="99542" bIns="4977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95419" rtl="0" eaLnBrk="1" fontAlgn="base" latinLnBrk="0" hangingPunct="1">
              <a:spcBef>
                <a:spcPct val="0"/>
              </a:spcBef>
              <a:spcAft>
                <a:spcPts val="1089"/>
              </a:spcAft>
              <a:buClrTx/>
              <a:buSzTx/>
              <a:buFontTx/>
              <a:buNone/>
              <a:tabLst/>
            </a:pPr>
            <a:endParaRPr kumimoji="0" lang="en-US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</p:sldLayoutIdLst>
  <p:hf sldNum="0" hdr="0" ftr="0" dt="0"/>
  <p:txStyles>
    <p:titleStyle>
      <a:lvl1pPr algn="ctr" defTabSz="995419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975" indent="-180975" algn="l" defTabSz="995419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08777" indent="-311068" algn="l" defTabSz="99541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244273" indent="-248854" algn="l" defTabSz="995419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741982" indent="-248854" algn="l" defTabSz="995419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239690" indent="-248854" algn="l" defTabSz="995419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737400" indent="-248854" algn="l" defTabSz="99541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110" indent="-248854" algn="l" defTabSz="99541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2818" indent="-248854" algn="l" defTabSz="99541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528" indent="-248854" algn="l" defTabSz="99541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54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10" algn="l" defTabSz="9954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419" algn="l" defTabSz="9954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127" algn="l" defTabSz="9954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836" algn="l" defTabSz="9954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546" algn="l" defTabSz="9954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256" algn="l" defTabSz="9954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3964" algn="l" defTabSz="9954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1672" algn="l" defTabSz="9954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mailto:yuki.chan@tuv-sud.hk" TargetMode="External"/><Relationship Id="rId10" Type="http://schemas.openxmlformats.org/officeDocument/2006/relationships/image" Target="../media/image7.jpeg"/><Relationship Id="rId4" Type="http://schemas.openxmlformats.org/officeDocument/2006/relationships/hyperlink" Target="http://www.mega-show.com/part1-tc-buyer-pre-registration.php?edm=Web-topmenu&amp;cat=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N:\MKG\Yuki\Yuki II\shutterstock_91881245.jpg"/>
          <p:cNvPicPr>
            <a:picLocks noChangeAspect="1" noChangeArrowheads="1"/>
          </p:cNvPicPr>
          <p:nvPr/>
        </p:nvPicPr>
        <p:blipFill>
          <a:blip r:embed="rId3" cstate="print"/>
          <a:srcRect b="48338"/>
          <a:stretch>
            <a:fillRect/>
          </a:stretch>
        </p:blipFill>
        <p:spPr bwMode="auto">
          <a:xfrm>
            <a:off x="324803" y="6564725"/>
            <a:ext cx="6920153" cy="2022380"/>
          </a:xfrm>
          <a:prstGeom prst="rect">
            <a:avLst/>
          </a:prstGeom>
          <a:noFill/>
        </p:spPr>
      </p:pic>
      <p:sp>
        <p:nvSpPr>
          <p:cNvPr id="11" name="TextBox 26"/>
          <p:cNvSpPr txBox="1">
            <a:spLocks noChangeArrowheads="1"/>
          </p:cNvSpPr>
          <p:nvPr/>
        </p:nvSpPr>
        <p:spPr bwMode="auto">
          <a:xfrm>
            <a:off x="309562" y="8587105"/>
            <a:ext cx="692531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400" b="1" dirty="0" smtClean="0">
                <a:solidFill>
                  <a:srgbClr val="A6A6A6"/>
                </a:solidFill>
                <a:latin typeface="黑体" pitchFamily="2" charset="-122"/>
                <a:ea typeface="黑体" pitchFamily="2" charset="-122"/>
                <a:cs typeface="Arial" charset="0"/>
              </a:rPr>
              <a:t>报名</a:t>
            </a:r>
            <a:endParaRPr lang="en-US" altLang="ja-JP" sz="1400" b="1" dirty="0" smtClean="0">
              <a:solidFill>
                <a:srgbClr val="A6A6A6"/>
              </a:solidFill>
              <a:latin typeface="黑体" pitchFamily="2" charset="-122"/>
              <a:ea typeface="黑体" pitchFamily="2" charset="-122"/>
              <a:cs typeface="Arial" charset="0"/>
            </a:endParaRPr>
          </a:p>
          <a:p>
            <a:r>
              <a:rPr lang="zh-CN" altLang="en-US" sz="1200" dirty="0" smtClean="0">
                <a:latin typeface="Arial Narrow" pitchFamily="34" charset="0"/>
                <a:ea typeface="黑体" pitchFamily="2" charset="-122"/>
                <a:cs typeface="Arial" charset="0"/>
              </a:rPr>
              <a:t>请</a:t>
            </a:r>
            <a:r>
              <a:rPr lang="zh-CN" altLang="en-US" sz="1200" b="1" u="sng" dirty="0" smtClean="0">
                <a:solidFill>
                  <a:srgbClr val="0060A9"/>
                </a:solidFill>
                <a:latin typeface="Arial Narrow" pitchFamily="34" charset="0"/>
                <a:ea typeface="黑体" pitchFamily="2" charset="-122"/>
                <a:cs typeface="Arial" charset="0"/>
                <a:hlinkClick r:id="rId4"/>
              </a:rPr>
              <a:t>按此</a:t>
            </a:r>
            <a:r>
              <a:rPr lang="zh-CN" altLang="en-US" sz="1200" dirty="0" smtClean="0">
                <a:latin typeface="Arial Narrow" pitchFamily="34" charset="0"/>
                <a:ea typeface="黑体" pitchFamily="2" charset="-122"/>
                <a:cs typeface="Arial" charset="0"/>
              </a:rPr>
              <a:t>透过网上预先登记索取</a:t>
            </a:r>
            <a:r>
              <a:rPr lang="zh-CN" altLang="en-US" sz="1200" b="1" dirty="0" smtClean="0">
                <a:solidFill>
                  <a:srgbClr val="0060A9"/>
                </a:solidFill>
                <a:latin typeface="Arial Narrow" pitchFamily="34" charset="0"/>
                <a:ea typeface="黑体" pitchFamily="2" charset="-122"/>
                <a:cs typeface="Arial" charset="0"/>
              </a:rPr>
              <a:t>免费入场证</a:t>
            </a:r>
            <a:r>
              <a:rPr lang="zh-CN" altLang="en-US" sz="1200" dirty="0" smtClean="0">
                <a:latin typeface="Arial Narrow" pitchFamily="34" charset="0"/>
                <a:ea typeface="黑体" pitchFamily="2" charset="-122"/>
                <a:cs typeface="Arial" charset="0"/>
              </a:rPr>
              <a:t>。</a:t>
            </a:r>
            <a:endParaRPr lang="en-US" altLang="zh-CN" sz="1200" dirty="0" smtClean="0">
              <a:latin typeface="Arial Narrow" pitchFamily="34" charset="0"/>
              <a:ea typeface="黑体" pitchFamily="2" charset="-122"/>
              <a:cs typeface="Arial" charset="0"/>
            </a:endParaRPr>
          </a:p>
          <a:p>
            <a:endParaRPr lang="en-US" sz="1400" dirty="0" smtClean="0">
              <a:latin typeface="Arial Narrow" pitchFamily="34" charset="0"/>
              <a:ea typeface="黑体" pitchFamily="2" charset="-122"/>
              <a:cs typeface="Arial" charset="0"/>
            </a:endParaRPr>
          </a:p>
          <a:p>
            <a:r>
              <a:rPr lang="zh-CN" altLang="en-US" sz="1400" b="1" dirty="0" smtClean="0">
                <a:solidFill>
                  <a:srgbClr val="A6A6A6"/>
                </a:solidFill>
                <a:latin typeface="黑体" pitchFamily="2" charset="-122"/>
                <a:ea typeface="黑体" pitchFamily="2" charset="-122"/>
                <a:cs typeface="Arial" charset="0"/>
              </a:rPr>
              <a:t>联络我们</a:t>
            </a:r>
            <a:endParaRPr lang="en-US" altLang="zh-CN" sz="1400" dirty="0" smtClean="0">
              <a:solidFill>
                <a:srgbClr val="000000"/>
              </a:solidFill>
              <a:latin typeface="Arial Narrow" pitchFamily="34" charset="0"/>
              <a:ea typeface="黑体" pitchFamily="2" charset="-122"/>
              <a:cs typeface="Arial" charset="0"/>
            </a:endParaRPr>
          </a:p>
          <a:p>
            <a:r>
              <a:rPr lang="zh-CN" altLang="en-US" sz="1200" dirty="0" smtClean="0">
                <a:solidFill>
                  <a:srgbClr val="000000"/>
                </a:solidFill>
                <a:latin typeface="Arial Narrow" pitchFamily="34" charset="0"/>
                <a:ea typeface="黑体" pitchFamily="2" charset="-122"/>
                <a:cs typeface="Arial" charset="0"/>
              </a:rPr>
              <a:t>如有任何查询</a:t>
            </a:r>
            <a:r>
              <a:rPr lang="en-US" altLang="zh-CN" sz="1200" dirty="0" smtClean="0">
                <a:solidFill>
                  <a:srgbClr val="000000"/>
                </a:solidFill>
                <a:latin typeface="Arial Narrow" pitchFamily="34" charset="0"/>
                <a:ea typeface="黑体" pitchFamily="2" charset="-122"/>
                <a:cs typeface="Arial" charset="0"/>
              </a:rPr>
              <a:t>,</a:t>
            </a:r>
            <a:r>
              <a:rPr lang="zh-CN" altLang="en-US" sz="1200" dirty="0" smtClean="0">
                <a:solidFill>
                  <a:srgbClr val="000000"/>
                </a:solidFill>
                <a:latin typeface="Arial Narrow" pitchFamily="34" charset="0"/>
                <a:ea typeface="黑体" pitchFamily="2" charset="-122"/>
                <a:cs typeface="Arial" charset="0"/>
              </a:rPr>
              <a:t>请致电</a:t>
            </a:r>
            <a:r>
              <a:rPr lang="en-US" altLang="zh-CN" sz="1200" b="1" dirty="0" smtClean="0">
                <a:solidFill>
                  <a:srgbClr val="000000"/>
                </a:solidFill>
                <a:latin typeface="Arial Narrow" pitchFamily="34" charset="0"/>
                <a:ea typeface="黑体" pitchFamily="2" charset="-122"/>
                <a:cs typeface="Arial" charset="0"/>
              </a:rPr>
              <a:t>+852 2788</a:t>
            </a:r>
            <a:r>
              <a:rPr lang="zh-TW" altLang="en-US" sz="1200" b="1" dirty="0" smtClean="0">
                <a:solidFill>
                  <a:srgbClr val="000000"/>
                </a:solidFill>
                <a:latin typeface="Arial Narrow" pitchFamily="34" charset="0"/>
                <a:ea typeface="黑体" pitchFamily="2" charset="-122"/>
                <a:cs typeface="Arial" charset="0"/>
              </a:rPr>
              <a:t> </a:t>
            </a:r>
            <a:r>
              <a:rPr lang="en-US" altLang="zh-TW" sz="1200" b="1" dirty="0" smtClean="0">
                <a:solidFill>
                  <a:srgbClr val="000000"/>
                </a:solidFill>
                <a:latin typeface="Arial Narrow" pitchFamily="34" charset="0"/>
                <a:ea typeface="黑体" pitchFamily="2" charset="-122"/>
                <a:cs typeface="Arial" charset="0"/>
              </a:rPr>
              <a:t>5192</a:t>
            </a:r>
            <a:r>
              <a:rPr lang="zh-TW" altLang="en-US" sz="1200" b="1" dirty="0" smtClean="0">
                <a:solidFill>
                  <a:srgbClr val="000000"/>
                </a:solidFill>
                <a:latin typeface="Arial Narrow" pitchFamily="34" charset="0"/>
                <a:ea typeface="黑体" pitchFamily="2" charset="-122"/>
                <a:cs typeface="Arial" charset="0"/>
              </a:rPr>
              <a:t> </a:t>
            </a:r>
            <a:r>
              <a:rPr lang="zh-CN" altLang="en-US" sz="1200" dirty="0" smtClean="0">
                <a:solidFill>
                  <a:srgbClr val="000000"/>
                </a:solidFill>
                <a:latin typeface="Arial Narrow" pitchFamily="34" charset="0"/>
                <a:ea typeface="黑体" pitchFamily="2" charset="-122"/>
                <a:cs typeface="Arial" charset="0"/>
              </a:rPr>
              <a:t>或电邮至</a:t>
            </a:r>
            <a:r>
              <a:rPr lang="zh-TW" altLang="en-US" sz="1200" dirty="0" smtClean="0">
                <a:solidFill>
                  <a:srgbClr val="000000"/>
                </a:solidFill>
                <a:latin typeface="Arial Narrow" pitchFamily="34" charset="0"/>
                <a:ea typeface="黑体" pitchFamily="2" charset="-122"/>
                <a:cs typeface="Arial" charset="0"/>
              </a:rPr>
              <a:t> </a:t>
            </a:r>
            <a:r>
              <a:rPr lang="en-US" altLang="zh-TW" sz="1200" dirty="0" smtClean="0">
                <a:solidFill>
                  <a:srgbClr val="000000"/>
                </a:solidFill>
                <a:latin typeface="Arial Narrow" pitchFamily="34" charset="0"/>
                <a:ea typeface="黑体" pitchFamily="2" charset="-122"/>
                <a:cs typeface="Arial" charset="0"/>
                <a:hlinkClick r:id="rId5"/>
              </a:rPr>
              <a:t>yuki.chan</a:t>
            </a:r>
            <a:r>
              <a:rPr lang="en-US" altLang="zh-CN" sz="1200" u="sng" dirty="0" smtClean="0">
                <a:solidFill>
                  <a:srgbClr val="0060A9"/>
                </a:solidFill>
                <a:latin typeface="Arial Narrow" pitchFamily="34" charset="0"/>
                <a:ea typeface="黑体" pitchFamily="2" charset="-122"/>
                <a:cs typeface="Arial" charset="0"/>
                <a:hlinkClick r:id="rId5"/>
              </a:rPr>
              <a:t>@tuv-sud.hk</a:t>
            </a:r>
            <a:r>
              <a:rPr lang="zh-TW" altLang="en-US" sz="1200" dirty="0" smtClean="0">
                <a:solidFill>
                  <a:srgbClr val="000000"/>
                </a:solidFill>
                <a:latin typeface="Arial Narrow" pitchFamily="34" charset="0"/>
                <a:ea typeface="黑体" pitchFamily="2" charset="-122"/>
                <a:cs typeface="Arial" charset="0"/>
              </a:rPr>
              <a:t> </a:t>
            </a:r>
            <a:r>
              <a:rPr lang="zh-CN" altLang="en-US" sz="1200" dirty="0" smtClean="0">
                <a:solidFill>
                  <a:srgbClr val="000000"/>
                </a:solidFill>
                <a:latin typeface="Arial Narrow" pitchFamily="34" charset="0"/>
                <a:ea typeface="黑体" pitchFamily="2" charset="-122"/>
                <a:cs typeface="Arial" charset="0"/>
              </a:rPr>
              <a:t>陈小姐联络。</a:t>
            </a:r>
            <a:endParaRPr lang="en-US" sz="1200" dirty="0">
              <a:solidFill>
                <a:srgbClr val="000000"/>
              </a:solidFill>
              <a:latin typeface="Arial Narrow" pitchFamily="34" charset="0"/>
              <a:ea typeface="黑体" pitchFamily="2" charset="-122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273604" y="-18708"/>
            <a:ext cx="5024510" cy="1223512"/>
          </a:xfrm>
          <a:prstGeom prst="rect">
            <a:avLst/>
          </a:prstGeom>
        </p:spPr>
        <p:txBody>
          <a:bodyPr lIns="0" tIns="0" rIns="126000" bIns="0"/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46AD"/>
                </a:solidFill>
                <a:latin typeface="Arial Narrow" pitchFamily="34" charset="0"/>
              </a:rPr>
              <a:t>MEGA SHOW Part 1 </a:t>
            </a:r>
          </a:p>
          <a:p>
            <a:r>
              <a:rPr lang="en-US" altLang="zh-CN" sz="2800" b="1" dirty="0" smtClean="0">
                <a:solidFill>
                  <a:srgbClr val="A6A6A6"/>
                </a:solidFill>
                <a:latin typeface="Arial Narrow" pitchFamily="34" charset="0"/>
              </a:rPr>
              <a:t>20-23 October, 2016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Placeholder 8" descr="TS_TS_hor_en_rgb_cut.jpg"/>
          <p:cNvPicPr>
            <a:picLocks noGrp="1" noChangeAspect="1"/>
          </p:cNvPicPr>
          <p:nvPr>
            <p:ph type="pic" sz="quarter" idx="10"/>
          </p:nvPr>
        </p:nvPicPr>
        <p:blipFill>
          <a:blip r:embed="rId6" cstate="print"/>
          <a:srcRect l="7031" r="7031"/>
          <a:stretch>
            <a:fillRect/>
          </a:stretch>
        </p:blipFill>
        <p:spPr/>
      </p:pic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169476" y="3414313"/>
            <a:ext cx="723487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latin typeface="SimHei" pitchFamily="49" charset="-122"/>
                <a:ea typeface="SimHei" pitchFamily="49" charset="-122"/>
              </a:rPr>
              <a:t>从玩具安全到日用品的品质管理，被誉为拥有</a:t>
            </a:r>
            <a:r>
              <a:rPr lang="en-US" altLang="zh-CN" sz="1600" dirty="0" smtClean="0">
                <a:latin typeface="SimHei" pitchFamily="49" charset="-122"/>
                <a:ea typeface="SimHei" pitchFamily="49" charset="-122"/>
              </a:rPr>
              <a:t>150</a:t>
            </a:r>
            <a:r>
              <a:rPr lang="zh-CN" altLang="en-US" sz="1600" dirty="0" smtClean="0">
                <a:latin typeface="SimHei" pitchFamily="49" charset="-122"/>
                <a:ea typeface="SimHei" pitchFamily="49" charset="-122"/>
              </a:rPr>
              <a:t>年品质保证经验的</a:t>
            </a:r>
            <a:r>
              <a:rPr lang="en-US" altLang="zh-CN" sz="1600" dirty="0" smtClean="0">
                <a:latin typeface="SimHei" pitchFamily="49" charset="-122"/>
                <a:ea typeface="SimHei" pitchFamily="49" charset="-122"/>
              </a:rPr>
              <a:t>TÜV</a:t>
            </a:r>
            <a:r>
              <a:rPr lang="zh-CN" altLang="en-US" sz="1600" dirty="0" smtClean="0">
                <a:latin typeface="SimHei" pitchFamily="49" charset="-122"/>
                <a:ea typeface="SimHei" pitchFamily="49" charset="-122"/>
              </a:rPr>
              <a:t>南德意志集团坚持满足每一项测试和认证的需求 ！无论你是买家或展商，都欢迎来到我们的展位</a:t>
            </a:r>
            <a:r>
              <a:rPr lang="en-US" altLang="zh-CN" sz="1600" dirty="0" smtClean="0">
                <a:latin typeface="SimHei" pitchFamily="49" charset="-122"/>
                <a:ea typeface="SimHei" pitchFamily="49" charset="-122"/>
              </a:rPr>
              <a:t>: </a:t>
            </a:r>
            <a:r>
              <a:rPr lang="en-US" altLang="zh-TW" sz="1800" b="1" dirty="0" smtClean="0">
                <a:solidFill>
                  <a:srgbClr val="0060A9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5U-5 </a:t>
            </a:r>
            <a:r>
              <a:rPr lang="zh-CN" altLang="en-US" sz="1600" dirty="0" smtClean="0">
                <a:latin typeface="SimHei" pitchFamily="49" charset="-122"/>
                <a:ea typeface="SimHei" pitchFamily="49" charset="-122"/>
              </a:rPr>
              <a:t>以了解我们更多一站式的检测认证服务 ！我们的专业团队及营业代表期待你的莅临</a:t>
            </a:r>
            <a:r>
              <a:rPr lang="zh-CN" altLang="en-US" sz="1600" dirty="0" smtClean="0"/>
              <a:t>。</a:t>
            </a:r>
            <a:endParaRPr lang="zh-TW" altLang="en-US" sz="1600" dirty="0" smtClean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9" name="TextBox 23"/>
          <p:cNvSpPr txBox="1">
            <a:spLocks noChangeArrowheads="1"/>
          </p:cNvSpPr>
          <p:nvPr/>
        </p:nvSpPr>
        <p:spPr bwMode="auto">
          <a:xfrm>
            <a:off x="324803" y="9830217"/>
            <a:ext cx="5184775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1500"/>
              </a:lnSpc>
              <a:defRPr/>
            </a:pPr>
            <a:r>
              <a:rPr lang="zh-CN" altLang="en-US" sz="1600" b="1" dirty="0" smtClean="0">
                <a:solidFill>
                  <a:srgbClr val="0046AD"/>
                </a:solidFill>
                <a:latin typeface="黑体" pitchFamily="2" charset="-122"/>
                <a:ea typeface="黑体" pitchFamily="2" charset="-122"/>
                <a:cs typeface="Arial" charset="0"/>
              </a:rPr>
              <a:t>我们期待在展览会中与您见面</a:t>
            </a:r>
            <a:r>
              <a:rPr lang="en-US" altLang="zh-CN" sz="1600" b="1" dirty="0" smtClean="0">
                <a:solidFill>
                  <a:srgbClr val="0046AD"/>
                </a:solidFill>
                <a:latin typeface="黑体" pitchFamily="2" charset="-122"/>
                <a:ea typeface="黑体" pitchFamily="2" charset="-122"/>
                <a:cs typeface="Arial" charset="0"/>
              </a:rPr>
              <a:t>!</a:t>
            </a:r>
            <a:endParaRPr lang="en-US" altLang="en-US" sz="1600" b="1" dirty="0">
              <a:solidFill>
                <a:srgbClr val="0046AD"/>
              </a:solidFill>
              <a:latin typeface="黑体" pitchFamily="2" charset="-122"/>
              <a:ea typeface="黑体" pitchFamily="2" charset="-122"/>
              <a:cs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12160475"/>
              </p:ext>
            </p:extLst>
          </p:nvPr>
        </p:nvGraphicFramePr>
        <p:xfrm>
          <a:off x="146207" y="4503646"/>
          <a:ext cx="7234873" cy="1563144"/>
        </p:xfrm>
        <a:graphic>
          <a:graphicData uri="http://schemas.openxmlformats.org/drawingml/2006/table">
            <a:tbl>
              <a:tblPr/>
              <a:tblGrid>
                <a:gridCol w="2670130"/>
                <a:gridCol w="4564743"/>
              </a:tblGrid>
              <a:tr h="411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0A9"/>
                          </a:solidFill>
                          <a:effectLst/>
                          <a:latin typeface="Arial Narrow" pitchFamily="34" charset="0"/>
                          <a:ea typeface="黑体" pitchFamily="2" charset="-122"/>
                          <a:cs typeface="Univers LT 47 CondensedLt" pitchFamily="2" charset="0"/>
                        </a:rPr>
                        <a:t>地点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0A9"/>
                          </a:solidFill>
                          <a:effectLst/>
                          <a:latin typeface="Arial Narrow" pitchFamily="34" charset="0"/>
                          <a:ea typeface="黑体" pitchFamily="2" charset="-122"/>
                          <a:cs typeface="Univers LT 47 CondensedLt" pitchFamily="2" charset="0"/>
                        </a:rPr>
                        <a:t>: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0A9"/>
                        </a:solidFill>
                        <a:effectLst/>
                        <a:latin typeface="Arial Narrow" pitchFamily="34" charset="0"/>
                        <a:ea typeface="黑体" pitchFamily="2" charset="-122"/>
                        <a:cs typeface="Univers LT 57 Condensed" pitchFamily="2" charset="0"/>
                      </a:endParaRPr>
                    </a:p>
                  </a:txBody>
                  <a:tcPr marL="64611" marR="64611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黑体" pitchFamily="2" charset="-122"/>
                        </a:rPr>
                        <a:t>香港会议展览中心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黑体" pitchFamily="2" charset="-122"/>
                        <a:cs typeface="Univers LT 57 Condensed" pitchFamily="2" charset="0"/>
                      </a:endParaRPr>
                    </a:p>
                  </a:txBody>
                  <a:tcPr marL="64611" marR="64611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0A9"/>
                          </a:solidFill>
                          <a:effectLst/>
                          <a:latin typeface="Arial Narrow" pitchFamily="34" charset="0"/>
                          <a:ea typeface="黑体" pitchFamily="2" charset="-122"/>
                          <a:cs typeface="Univers LT 47 CondensedLt" pitchFamily="2" charset="0"/>
                        </a:rPr>
                        <a:t>展览区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0A9"/>
                          </a:solidFill>
                          <a:effectLst/>
                          <a:latin typeface="Arial Narrow" pitchFamily="34" charset="0"/>
                          <a:ea typeface="黑体" pitchFamily="2" charset="-122"/>
                          <a:cs typeface="Univers LT 47 CondensedLt" pitchFamily="2" charset="0"/>
                        </a:rPr>
                        <a:t>: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0A9"/>
                        </a:solidFill>
                        <a:effectLst/>
                        <a:latin typeface="Arial Narrow" pitchFamily="34" charset="0"/>
                        <a:ea typeface="黑体" pitchFamily="2" charset="-122"/>
                        <a:cs typeface="Univers LT 57 Condensed" pitchFamily="2" charset="0"/>
                      </a:endParaRPr>
                    </a:p>
                  </a:txBody>
                  <a:tcPr marL="64611" marR="64611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黑体" pitchFamily="2" charset="-122"/>
                          <a:cs typeface="Univers LT 57 Condensed" pitchFamily="2" charset="0"/>
                        </a:rPr>
                        <a:t>检测及认证服务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黑体" pitchFamily="2" charset="-122"/>
                        <a:cs typeface="Univers LT 57 Condensed" pitchFamily="2" charset="0"/>
                      </a:endParaRPr>
                    </a:p>
                  </a:txBody>
                  <a:tcPr marL="64611" marR="64611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0A9"/>
                          </a:solidFill>
                          <a:effectLst/>
                          <a:latin typeface="Arial Narrow" pitchFamily="34" charset="0"/>
                          <a:ea typeface="黑体" pitchFamily="2" charset="-122"/>
                          <a:cs typeface="Univers LT 47 CondensedLt" pitchFamily="2" charset="0"/>
                        </a:rPr>
                        <a:t>展位编号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0A9"/>
                          </a:solidFill>
                          <a:effectLst/>
                          <a:latin typeface="Arial Narrow" pitchFamily="34" charset="0"/>
                          <a:ea typeface="黑体" pitchFamily="2" charset="-122"/>
                          <a:cs typeface="Univers LT 47 CondensedLt" pitchFamily="2" charset="0"/>
                        </a:rPr>
                        <a:t>: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0A9"/>
                        </a:solidFill>
                        <a:effectLst/>
                        <a:latin typeface="Arial Narrow" pitchFamily="34" charset="0"/>
                        <a:ea typeface="黑体" pitchFamily="2" charset="-122"/>
                        <a:cs typeface="Univers LT 57 Condensed" pitchFamily="2" charset="0"/>
                      </a:endParaRPr>
                    </a:p>
                  </a:txBody>
                  <a:tcPr marL="64611" marR="64611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黑体" pitchFamily="2" charset="-122"/>
                          <a:cs typeface="Univers LT 57 Condensed" pitchFamily="2" charset="0"/>
                        </a:rPr>
                        <a:t>5U-5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黑体" pitchFamily="2" charset="-122"/>
                        <a:cs typeface="Univers LT 57 Condensed" pitchFamily="2" charset="0"/>
                      </a:endParaRPr>
                    </a:p>
                  </a:txBody>
                  <a:tcPr marL="64611" marR="64611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0A9"/>
                          </a:solidFill>
                          <a:effectLst/>
                          <a:latin typeface="Arial Narrow" pitchFamily="34" charset="0"/>
                          <a:ea typeface="黑体" pitchFamily="2" charset="-122"/>
                          <a:cs typeface="Univers LT 47 CondensedLt" pitchFamily="2" charset="0"/>
                        </a:rPr>
                        <a:t>日期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0A9"/>
                          </a:solidFill>
                          <a:effectLst/>
                          <a:latin typeface="Arial Narrow" pitchFamily="34" charset="0"/>
                          <a:ea typeface="黑体" pitchFamily="2" charset="-122"/>
                          <a:cs typeface="Univers LT 47 CondensedLt" pitchFamily="2" charset="0"/>
                        </a:rPr>
                        <a:t>: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0A9"/>
                        </a:solidFill>
                        <a:effectLst/>
                        <a:latin typeface="Arial Narrow" pitchFamily="34" charset="0"/>
                        <a:ea typeface="黑体" pitchFamily="2" charset="-122"/>
                        <a:cs typeface="Univers LT 57 Condensed" pitchFamily="2" charset="0"/>
                      </a:endParaRPr>
                    </a:p>
                  </a:txBody>
                  <a:tcPr marL="64611" marR="64611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黑体" pitchFamily="2" charset="-122"/>
                          <a:cs typeface="Univers LT 57 Condensed" pitchFamily="2" charset="0"/>
                        </a:rPr>
                        <a:t>20-23 Oct 2016 (</a:t>
                      </a:r>
                      <a:r>
                        <a:rPr kumimoji="0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黑体" pitchFamily="2" charset="-122"/>
                          <a:cs typeface="Univers LT 57 Condensed" pitchFamily="2" charset="0"/>
                        </a:rPr>
                        <a:t>星期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黑体" pitchFamily="2" charset="-122"/>
                          <a:cs typeface="Univers LT 57 Condensed" pitchFamily="2" charset="0"/>
                        </a:rPr>
                        <a:t>四至</a:t>
                      </a:r>
                      <a:r>
                        <a:rPr kumimoji="0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黑体" pitchFamily="2" charset="-122"/>
                          <a:cs typeface="Univers LT 57 Condensed" pitchFamily="2" charset="0"/>
                        </a:rPr>
                        <a:t>星期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黑体" pitchFamily="2" charset="-122"/>
                          <a:cs typeface="Univers LT 57 Condensed" pitchFamily="2" charset="0"/>
                        </a:rPr>
                        <a:t>日</a:t>
                      </a:r>
                      <a:r>
                        <a:rPr kumimoji="0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黑体" pitchFamily="2" charset="-122"/>
                          <a:cs typeface="Univers LT 57 Condensed" pitchFamily="2" charset="0"/>
                        </a:rPr>
                        <a:t>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黑体" pitchFamily="2" charset="-122"/>
                        <a:cs typeface="Univers LT 57 Condensed" pitchFamily="2" charset="0"/>
                      </a:endParaRPr>
                    </a:p>
                  </a:txBody>
                  <a:tcPr marL="64611" marR="64611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84197" y="10171106"/>
            <a:ext cx="545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00" b="1" dirty="0" smtClean="0">
                <a:solidFill>
                  <a:schemeClr val="bg1"/>
                </a:solidFill>
                <a:latin typeface="Arial Narrow" pitchFamily="34" charset="0"/>
              </a:rPr>
              <a:t>TÜV SÜD Hong Kong Ltd        </a:t>
            </a:r>
            <a:r>
              <a:rPr lang="en-US" altLang="ja-JP" sz="900" dirty="0" smtClean="0">
                <a:solidFill>
                  <a:schemeClr val="bg1"/>
                </a:solidFill>
                <a:latin typeface="Arial Narrow" pitchFamily="34" charset="0"/>
                <a:ea typeface="宋体" pitchFamily="2" charset="-122"/>
                <a:cs typeface="Arial" pitchFamily="34" charset="0"/>
              </a:rPr>
              <a:t>3/F, West Wing, Lakeside 2, 10Science Park West Avenue, Science Park, </a:t>
            </a:r>
            <a:r>
              <a:rPr lang="en-US" altLang="ja-JP" sz="900" dirty="0" err="1" smtClean="0">
                <a:solidFill>
                  <a:schemeClr val="bg1"/>
                </a:solidFill>
                <a:latin typeface="Arial Narrow" pitchFamily="34" charset="0"/>
                <a:ea typeface="宋体" pitchFamily="2" charset="-122"/>
                <a:cs typeface="Arial" pitchFamily="34" charset="0"/>
              </a:rPr>
              <a:t>Shatin</a:t>
            </a:r>
            <a:endParaRPr lang="en-GB" sz="900" dirty="0" smtClean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r>
              <a:rPr lang="en-US" sz="900" dirty="0" smtClean="0">
                <a:solidFill>
                  <a:schemeClr val="bg1"/>
                </a:solidFill>
                <a:latin typeface="Arial Narrow" pitchFamily="34" charset="0"/>
                <a:ea typeface="宋体" pitchFamily="2" charset="-122"/>
                <a:cs typeface="Arial" pitchFamily="34" charset="0"/>
              </a:rPr>
              <a:t>Tel:</a:t>
            </a:r>
            <a:r>
              <a:rPr lang="en-US" altLang="zh-CN" sz="900" dirty="0" smtClean="0">
                <a:solidFill>
                  <a:schemeClr val="bg1"/>
                </a:solidFill>
                <a:latin typeface="Arial Narrow" pitchFamily="34" charset="0"/>
                <a:ea typeface="SimHei" pitchFamily="49" charset="-122"/>
                <a:cs typeface="Arial" pitchFamily="34" charset="0"/>
              </a:rPr>
              <a:t> +852 2776 1323           Fax:</a:t>
            </a:r>
            <a:r>
              <a:rPr lang="zh-CN" altLang="en-US" sz="900" dirty="0" smtClean="0">
                <a:solidFill>
                  <a:schemeClr val="bg1"/>
                </a:solidFill>
                <a:latin typeface="Arial Narrow" pitchFamily="34" charset="0"/>
                <a:ea typeface="SimHei" pitchFamily="49" charset="-122"/>
                <a:cs typeface="Arial" pitchFamily="34" charset="0"/>
              </a:rPr>
              <a:t> </a:t>
            </a:r>
            <a:r>
              <a:rPr lang="en-US" altLang="zh-CN" sz="9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+852 2776 1372</a:t>
            </a:r>
            <a:r>
              <a:rPr lang="en-US" altLang="zh-CN" sz="900" dirty="0" smtClean="0">
                <a:solidFill>
                  <a:schemeClr val="bg1"/>
                </a:solidFill>
                <a:latin typeface="Arial Narrow" pitchFamily="34" charset="0"/>
                <a:ea typeface="SimHei" pitchFamily="49" charset="-122"/>
                <a:cs typeface="Arial" pitchFamily="34" charset="0"/>
              </a:rPr>
              <a:t>               </a:t>
            </a:r>
            <a:r>
              <a:rPr lang="zh-CN" altLang="en-US" sz="900" dirty="0" smtClean="0">
                <a:solidFill>
                  <a:schemeClr val="bg1"/>
                </a:solidFill>
                <a:latin typeface="Arial Narrow" pitchFamily="34" charset="0"/>
                <a:ea typeface="SimHei" pitchFamily="49" charset="-122"/>
              </a:rPr>
              <a:t> </a:t>
            </a:r>
            <a:r>
              <a:rPr lang="en-US" altLang="zh-CN" sz="9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Email: info@tuv-sud.hk</a:t>
            </a:r>
            <a:r>
              <a:rPr lang="zh-CN" altLang="en-US" sz="9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                </a:t>
            </a:r>
            <a:r>
              <a:rPr lang="en-US" sz="9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www.tuv-sud.com</a:t>
            </a:r>
            <a:endParaRPr lang="en-GB" sz="900" b="1" dirty="0" smtClean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2" name="Group 27"/>
          <p:cNvGrpSpPr/>
          <p:nvPr/>
        </p:nvGrpSpPr>
        <p:grpSpPr>
          <a:xfrm>
            <a:off x="900271" y="7106553"/>
            <a:ext cx="6120765" cy="1419270"/>
            <a:chOff x="1371600" y="2883500"/>
            <a:chExt cx="6363958" cy="1764700"/>
          </a:xfrm>
        </p:grpSpPr>
        <p:pic>
          <p:nvPicPr>
            <p:cNvPr id="30" name="Picture 29" descr="IMG_8469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71600" y="3581400"/>
              <a:ext cx="1066800" cy="1066800"/>
            </a:xfrm>
            <a:prstGeom prst="rect">
              <a:avLst/>
            </a:prstGeom>
          </p:spPr>
        </p:pic>
        <p:pic>
          <p:nvPicPr>
            <p:cNvPr id="31" name="Picture 30" descr="IMG_8465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86000" y="2895600"/>
              <a:ext cx="1295400" cy="1295400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3787275" y="2883500"/>
              <a:ext cx="3948283" cy="1377666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zh-CN" altLang="en-US" sz="1600" b="1" dirty="0" smtClean="0">
                  <a:solidFill>
                    <a:srgbClr val="0046AD"/>
                  </a:solidFill>
                  <a:latin typeface="SimHei" panose="02010609060101010101" pitchFamily="49" charset="-122"/>
                  <a:ea typeface="SimHei" panose="02010609060101010101" pitchFamily="49" charset="-122"/>
                </a:rPr>
                <a:t>为庆祝</a:t>
              </a:r>
              <a:r>
                <a:rPr lang="en-US" altLang="zh-CN" sz="1600" b="1" dirty="0" smtClean="0">
                  <a:solidFill>
                    <a:srgbClr val="0046AD"/>
                  </a:solidFill>
                  <a:latin typeface="SimHei" panose="02010609060101010101" pitchFamily="49" charset="-122"/>
                  <a:ea typeface="SimHei" panose="02010609060101010101" pitchFamily="49" charset="-122"/>
                </a:rPr>
                <a:t>TÜV</a:t>
              </a:r>
              <a:r>
                <a:rPr lang="zh-CN" altLang="en-US" sz="1600" b="1" dirty="0" smtClean="0">
                  <a:solidFill>
                    <a:srgbClr val="0046AD"/>
                  </a:solidFill>
                  <a:latin typeface="SimHei" panose="02010609060101010101" pitchFamily="49" charset="-122"/>
                  <a:ea typeface="SimHei" panose="02010609060101010101" pitchFamily="49" charset="-122"/>
                </a:rPr>
                <a:t>南德意志集团踏入第</a:t>
              </a:r>
              <a:r>
                <a:rPr lang="en-US" altLang="zh-CN" sz="1800" b="1" dirty="0" smtClean="0">
                  <a:solidFill>
                    <a:srgbClr val="0046AD"/>
                  </a:solidFill>
                  <a:latin typeface="SimHei" panose="02010609060101010101" pitchFamily="49" charset="-122"/>
                  <a:ea typeface="SimHei" panose="02010609060101010101" pitchFamily="49" charset="-122"/>
                </a:rPr>
                <a:t>150</a:t>
              </a:r>
              <a:r>
                <a:rPr lang="zh-CN" altLang="en-US" sz="1600" b="1" dirty="0" smtClean="0">
                  <a:solidFill>
                    <a:srgbClr val="0046AD"/>
                  </a:solidFill>
                  <a:latin typeface="SimHei" panose="02010609060101010101" pitchFamily="49" charset="-122"/>
                  <a:ea typeface="SimHei" panose="02010609060101010101" pitchFamily="49" charset="-122"/>
                </a:rPr>
                <a:t>周年</a:t>
              </a:r>
              <a:r>
                <a:rPr lang="zh-TW" altLang="en-US" sz="1600" b="1" dirty="0" smtClean="0">
                  <a:solidFill>
                    <a:srgbClr val="0046AD"/>
                  </a:solidFill>
                  <a:latin typeface="SimHei" panose="02010609060101010101" pitchFamily="49" charset="-122"/>
                  <a:ea typeface="SimHei" panose="02010609060101010101" pitchFamily="49" charset="-122"/>
                </a:rPr>
                <a:t>，</a:t>
              </a:r>
              <a:r>
                <a:rPr lang="zh-CN" altLang="en-US" sz="1600" b="1" dirty="0" smtClean="0">
                  <a:solidFill>
                    <a:srgbClr val="0046AD"/>
                  </a:solidFill>
                  <a:latin typeface="SimHei" panose="02010609060101010101" pitchFamily="49" charset="-122"/>
                  <a:ea typeface="SimHei" panose="02010609060101010101" pitchFamily="49" charset="-122"/>
                </a:rPr>
                <a:t>庆祝活动包括激动人心的幸运大抽奖和免费趣味摄影</a:t>
              </a:r>
              <a:r>
                <a:rPr lang="zh-TW" altLang="en-US" sz="1600" b="1" dirty="0" smtClean="0">
                  <a:solidFill>
                    <a:srgbClr val="0046AD"/>
                  </a:solidFill>
                  <a:latin typeface="SimHei" panose="02010609060101010101" pitchFamily="49" charset="-122"/>
                  <a:ea typeface="SimHei" panose="02010609060101010101" pitchFamily="49" charset="-122"/>
                </a:rPr>
                <a:t>！</a:t>
              </a:r>
              <a:r>
                <a:rPr lang="zh-CN" altLang="en-US" sz="1600" b="1" dirty="0" smtClean="0">
                  <a:solidFill>
                    <a:srgbClr val="0046AD"/>
                  </a:solidFill>
                  <a:latin typeface="SimHei" panose="02010609060101010101" pitchFamily="49" charset="-122"/>
                  <a:ea typeface="SimHei" panose="02010609060101010101" pitchFamily="49" charset="-122"/>
                </a:rPr>
                <a:t>每日送出商业旅行便利箱乙个</a:t>
              </a:r>
              <a:r>
                <a:rPr lang="zh-TW" altLang="en-US" sz="1600" b="1" dirty="0" smtClean="0">
                  <a:solidFill>
                    <a:srgbClr val="0046AD"/>
                  </a:solidFill>
                  <a:latin typeface="SimHei" panose="02010609060101010101" pitchFamily="49" charset="-122"/>
                  <a:ea typeface="SimHei" panose="02010609060101010101" pitchFamily="49" charset="-122"/>
                </a:rPr>
                <a:t>！</a:t>
              </a:r>
              <a:r>
                <a:rPr lang="zh-CN" altLang="en-US" sz="1600" b="1" dirty="0" smtClean="0">
                  <a:solidFill>
                    <a:srgbClr val="0046AD"/>
                  </a:solidFill>
                  <a:latin typeface="SimHei" panose="02010609060101010101" pitchFamily="49" charset="-122"/>
                  <a:ea typeface="SimHei" panose="02010609060101010101" pitchFamily="49" charset="-122"/>
                </a:rPr>
                <a:t>大家快些把握​​机会赢大奖</a:t>
              </a:r>
              <a:r>
                <a:rPr lang="zh-TW" altLang="en-US" sz="1600" b="1" dirty="0" smtClean="0">
                  <a:solidFill>
                    <a:srgbClr val="0046AD"/>
                  </a:solidFill>
                  <a:latin typeface="SimHei" panose="02010609060101010101" pitchFamily="49" charset="-122"/>
                  <a:ea typeface="SimHei" panose="02010609060101010101" pitchFamily="49" charset="-122"/>
                </a:rPr>
                <a:t>！</a:t>
              </a:r>
              <a:endParaRPr lang="zh-CN" altLang="en-US" sz="1600" b="1" dirty="0" smtClean="0">
                <a:solidFill>
                  <a:srgbClr val="0046AD"/>
                </a:solidFill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</p:grpSp>
      <p:pic>
        <p:nvPicPr>
          <p:cNvPr id="18" name="Picture 17" descr="shutterstock_147643232拷貝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5545873"/>
            <a:ext cx="2593398" cy="2321142"/>
          </a:xfrm>
          <a:prstGeom prst="rect">
            <a:avLst/>
          </a:prstGeom>
        </p:spPr>
      </p:pic>
      <p:pic>
        <p:nvPicPr>
          <p:cNvPr id="23" name="Picture Placeholder 22" descr="shutterstock_288059228.jpg"/>
          <p:cNvPicPr>
            <a:picLocks noGrp="1" noChangeAspect="1"/>
          </p:cNvPicPr>
          <p:nvPr>
            <p:ph type="pic" sz="quarter" idx="15"/>
          </p:nvPr>
        </p:nvPicPr>
        <p:blipFill>
          <a:blip r:embed="rId10" cstate="print"/>
          <a:srcRect t="31352" b="31352"/>
          <a:stretch>
            <a:fillRect/>
          </a:stretch>
        </p:blipFill>
        <p:spPr>
          <a:xfrm>
            <a:off x="6913" y="1535113"/>
            <a:ext cx="7560000" cy="187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M template 1507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46AD"/>
        </a:solidFill>
        <a:ln w="9525">
          <a:solidFill>
            <a:srgbClr val="0000FF"/>
          </a:solidFill>
          <a:miter lim="800000"/>
          <a:headEnd/>
          <a:tailEnd/>
        </a:ln>
      </a:spPr>
      <a:bodyPr vert="horz" wrap="square" lIns="36000" tIns="45720" rIns="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800" b="0" i="0" u="none" strike="noStrike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Arial" pitchFamily="34" charset="0"/>
            <a:ea typeface="Calibri" pitchFamily="34" charset="0"/>
            <a:cs typeface="Arial" pitchFamily="34" charset="0"/>
            <a:sym typeface="Wingdings" pitchFamily="2" charset="2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sz="9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eDM template 150701</Template>
  <TotalTime>918</TotalTime>
  <Words>348</Words>
  <Application>Microsoft Office PowerPoint</Application>
  <PresentationFormat>Custom</PresentationFormat>
  <Paragraphs>25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eDM template 150701</vt:lpstr>
      <vt:lpstr>Slide 1</vt:lpstr>
    </vt:vector>
  </TitlesOfParts>
  <Company>TÜV SÜD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V-M</dc:creator>
  <cp:lastModifiedBy>Rachael Chuang</cp:lastModifiedBy>
  <cp:revision>159</cp:revision>
  <dcterms:created xsi:type="dcterms:W3CDTF">2015-07-02T02:49:08Z</dcterms:created>
  <dcterms:modified xsi:type="dcterms:W3CDTF">2016-08-22T02:18:59Z</dcterms:modified>
</cp:coreProperties>
</file>